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703" r:id="rId1"/>
  </p:sldMasterIdLst>
  <p:notesMasterIdLst>
    <p:notesMasterId r:id="rId14"/>
  </p:notesMasterIdLst>
  <p:handoutMasterIdLst>
    <p:handoutMasterId r:id="rId15"/>
  </p:handoutMasterIdLst>
  <p:sldIdLst>
    <p:sldId id="352" r:id="rId2"/>
    <p:sldId id="357" r:id="rId3"/>
    <p:sldId id="358" r:id="rId4"/>
    <p:sldId id="360" r:id="rId5"/>
    <p:sldId id="359" r:id="rId6"/>
    <p:sldId id="361" r:id="rId7"/>
    <p:sldId id="362" r:id="rId8"/>
    <p:sldId id="350" r:id="rId9"/>
    <p:sldId id="353" r:id="rId10"/>
    <p:sldId id="354" r:id="rId11"/>
    <p:sldId id="355" r:id="rId12"/>
    <p:sldId id="35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FFFF"/>
    <a:srgbClr val="7F7F7F"/>
    <a:srgbClr val="1F6FA9"/>
    <a:srgbClr val="D6D9D9"/>
    <a:srgbClr val="E0E3E3"/>
    <a:srgbClr val="269DCD"/>
    <a:srgbClr val="237BBA"/>
    <a:srgbClr val="B60000"/>
    <a:srgbClr val="941100"/>
    <a:srgbClr val="521B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38"/>
    <p:restoredTop sz="88027"/>
  </p:normalViewPr>
  <p:slideViewPr>
    <p:cSldViewPr snapToGrid="0" snapToObjects="1">
      <p:cViewPr varScale="1">
        <p:scale>
          <a:sx n="112" d="100"/>
          <a:sy n="112" d="100"/>
        </p:scale>
        <p:origin x="1344" y="18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0" d="100"/>
          <a:sy n="70" d="100"/>
        </p:scale>
        <p:origin x="3624"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D5C047-4BF6-2244-A5E3-D41B1218D9A5}" type="datetimeFigureOut">
              <a:rPr lang="en-GB" smtClean="0"/>
              <a:t>28/08/2024</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8E19463-6D85-F64E-8269-D0072813E47F}" type="slidenum">
              <a:rPr lang="en-GB" smtClean="0"/>
              <a:t>‹#›</a:t>
            </a:fld>
            <a:endParaRPr lang="en-GB"/>
          </a:p>
        </p:txBody>
      </p:sp>
    </p:spTree>
    <p:extLst>
      <p:ext uri="{BB962C8B-B14F-4D97-AF65-F5344CB8AC3E}">
        <p14:creationId xmlns:p14="http://schemas.microsoft.com/office/powerpoint/2010/main" val="80125951"/>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png>
</file>

<file path=ppt/media/image4.gif>
</file>

<file path=ppt/media/image5.pn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376A05-844D-A64C-9434-FF3712A59FB6}" type="datetimeFigureOut">
              <a:rPr lang="en-GB" smtClean="0"/>
              <a:t>28/08/2024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852781-589E-1342-9FF2-F49B87B49D0B}" type="slidenum">
              <a:rPr lang="en-GB" smtClean="0"/>
              <a:t>‹#›</a:t>
            </a:fld>
            <a:endParaRPr lang="en-GB"/>
          </a:p>
        </p:txBody>
      </p:sp>
    </p:spTree>
    <p:extLst>
      <p:ext uri="{BB962C8B-B14F-4D97-AF65-F5344CB8AC3E}">
        <p14:creationId xmlns:p14="http://schemas.microsoft.com/office/powerpoint/2010/main" val="519639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0852781-589E-1342-9FF2-F49B87B49D0B}" type="slidenum">
              <a:rPr lang="en-GB" smtClean="0"/>
              <a:t>1</a:t>
            </a:fld>
            <a:endParaRPr lang="en-GB"/>
          </a:p>
        </p:txBody>
      </p:sp>
    </p:spTree>
    <p:extLst>
      <p:ext uri="{BB962C8B-B14F-4D97-AF65-F5344CB8AC3E}">
        <p14:creationId xmlns:p14="http://schemas.microsoft.com/office/powerpoint/2010/main" val="3056104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PCA will find the "best" line according to two different criteria of what is the "best". First, the variation of values along this line should be maximal. Pay attention to how the "spread" (we call it "variance") of the red dots changes while the line rotates; can you see when it reaches maximum? Second, if we reconstruct the original two characteristics (position of a blue dot) from the new one (position of a red dot), the reconstruction error will be given by the length of the connecting red line. Observe how the length of these red lines changes while the line rotates; can you see when the total length reaches minimum?</a:t>
            </a:r>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10</a:t>
            </a:fld>
            <a:endParaRPr lang="en-GB"/>
          </a:p>
        </p:txBody>
      </p:sp>
    </p:spTree>
    <p:extLst>
      <p:ext uri="{BB962C8B-B14F-4D97-AF65-F5344CB8AC3E}">
        <p14:creationId xmlns:p14="http://schemas.microsoft.com/office/powerpoint/2010/main" val="42372898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When we have a high correlation, reducing the dimensions makes sense (in this case the PCA component one explains a high percentage of variance of the dataset).</a:t>
            </a:r>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11</a:t>
            </a:fld>
            <a:endParaRPr lang="en-GB"/>
          </a:p>
        </p:txBody>
      </p:sp>
    </p:spTree>
    <p:extLst>
      <p:ext uri="{BB962C8B-B14F-4D97-AF65-F5344CB8AC3E}">
        <p14:creationId xmlns:p14="http://schemas.microsoft.com/office/powerpoint/2010/main" val="23458124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a:p>
            <a:pPr algn="l"/>
            <a:r>
              <a:rPr lang="en-US" dirty="0"/>
              <a:t>However when we have low level of correlation, we are less successful in reducing the dimensions, in this case both components tend to explain the same amount of variance of the dataset.</a:t>
            </a:r>
          </a:p>
          <a:p>
            <a:pPr algn="l"/>
            <a:endParaRPr lang="en-US" dirty="0"/>
          </a:p>
          <a:p>
            <a:pPr algn="l"/>
            <a:r>
              <a:rPr lang="en-US" dirty="0"/>
              <a:t>We rarely would use PCA on a two dimensional dataset, lets look instead a gene expression experiment.</a:t>
            </a:r>
          </a:p>
        </p:txBody>
      </p:sp>
      <p:sp>
        <p:nvSpPr>
          <p:cNvPr id="4" name="Slide Number Placeholder 3"/>
          <p:cNvSpPr>
            <a:spLocks noGrp="1"/>
          </p:cNvSpPr>
          <p:nvPr>
            <p:ph type="sldNum" sz="quarter" idx="5"/>
          </p:nvPr>
        </p:nvSpPr>
        <p:spPr/>
        <p:txBody>
          <a:bodyPr/>
          <a:lstStyle/>
          <a:p>
            <a:fld id="{00852781-589E-1342-9FF2-F49B87B49D0B}" type="slidenum">
              <a:rPr lang="en-GB" smtClean="0"/>
              <a:t>12</a:t>
            </a:fld>
            <a:endParaRPr lang="en-GB"/>
          </a:p>
        </p:txBody>
      </p:sp>
    </p:spTree>
    <p:extLst>
      <p:ext uri="{BB962C8B-B14F-4D97-AF65-F5344CB8AC3E}">
        <p14:creationId xmlns:p14="http://schemas.microsoft.com/office/powerpoint/2010/main" val="1688450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dataset we have:</a:t>
            </a:r>
          </a:p>
          <a:p>
            <a:r>
              <a:rPr lang="en-GB" dirty="0"/>
              <a:t>228 donors, ~15000</a:t>
            </a:r>
            <a:r>
              <a:rPr lang="en-GB" baseline="0" dirty="0"/>
              <a:t> gene expression values</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2</a:t>
            </a:fld>
            <a:endParaRPr lang="en-GB"/>
          </a:p>
        </p:txBody>
      </p:sp>
    </p:spTree>
    <p:extLst>
      <p:ext uri="{BB962C8B-B14F-4D97-AF65-F5344CB8AC3E}">
        <p14:creationId xmlns:p14="http://schemas.microsoft.com/office/powerpoint/2010/main" val="497815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dirty="0"/>
              <a:t>Gene expression for the monocytes treated by </a:t>
            </a:r>
            <a:r>
              <a:rPr lang="en-GB" dirty="0" err="1"/>
              <a:t>inteferon</a:t>
            </a:r>
            <a:r>
              <a:rPr lang="en-GB" dirty="0"/>
              <a:t>-gamma – proteins</a:t>
            </a:r>
            <a:r>
              <a:rPr lang="en-GB" baseline="0" dirty="0"/>
              <a:t> that help regulated the immune system.</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3</a:t>
            </a:fld>
            <a:endParaRPr lang="en-GB"/>
          </a:p>
        </p:txBody>
      </p:sp>
    </p:spTree>
    <p:extLst>
      <p:ext uri="{BB962C8B-B14F-4D97-AF65-F5344CB8AC3E}">
        <p14:creationId xmlns:p14="http://schemas.microsoft.com/office/powerpoint/2010/main" val="22984416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Major</a:t>
            </a:r>
            <a:r>
              <a:rPr lang="en-GB" baseline="0" dirty="0"/>
              <a:t> component of the outer wall of gram negative bacteria, which our body registers as a toxin and elicits a strong immune response.</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4</a:t>
            </a:fld>
            <a:endParaRPr lang="en-GB"/>
          </a:p>
        </p:txBody>
      </p:sp>
    </p:spTree>
    <p:extLst>
      <p:ext uri="{BB962C8B-B14F-4D97-AF65-F5344CB8AC3E}">
        <p14:creationId xmlns:p14="http://schemas.microsoft.com/office/powerpoint/2010/main" val="3361395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Also gene</a:t>
            </a:r>
            <a:r>
              <a:rPr lang="en-GB" baseline="0" dirty="0"/>
              <a:t> expression after 1 day of being treated.</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5</a:t>
            </a:fld>
            <a:endParaRPr lang="en-GB"/>
          </a:p>
        </p:txBody>
      </p:sp>
    </p:spTree>
    <p:extLst>
      <p:ext uri="{BB962C8B-B14F-4D97-AF65-F5344CB8AC3E}">
        <p14:creationId xmlns:p14="http://schemas.microsoft.com/office/powerpoint/2010/main" val="26419284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So we have a dataset for 912 samples, gene expression data for ~15,000 genes. </a:t>
            </a:r>
          </a:p>
        </p:txBody>
      </p:sp>
      <p:sp>
        <p:nvSpPr>
          <p:cNvPr id="4" name="Slide Number Placeholder 3"/>
          <p:cNvSpPr>
            <a:spLocks noGrp="1"/>
          </p:cNvSpPr>
          <p:nvPr>
            <p:ph type="sldNum" sz="quarter" idx="5"/>
          </p:nvPr>
        </p:nvSpPr>
        <p:spPr/>
        <p:txBody>
          <a:bodyPr/>
          <a:lstStyle/>
          <a:p>
            <a:fld id="{00852781-589E-1342-9FF2-F49B87B49D0B}" type="slidenum">
              <a:rPr lang="en-GB" smtClean="0"/>
              <a:t>6</a:t>
            </a:fld>
            <a:endParaRPr lang="en-GB"/>
          </a:p>
        </p:txBody>
      </p:sp>
    </p:spTree>
    <p:extLst>
      <p:ext uri="{BB962C8B-B14F-4D97-AF65-F5344CB8AC3E}">
        <p14:creationId xmlns:p14="http://schemas.microsoft.com/office/powerpoint/2010/main" val="2784276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No doubt there is high redundancy amongst the samples, so reducing them from ~15000 to a smaller number could be really helpful into interpreting the dataset (in this case for projecting the gene expression and genes into one value for each sample for each principal component).</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7</a:t>
            </a:fld>
            <a:endParaRPr lang="en-GB"/>
          </a:p>
        </p:txBody>
      </p:sp>
    </p:spTree>
    <p:extLst>
      <p:ext uri="{BB962C8B-B14F-4D97-AF65-F5344CB8AC3E}">
        <p14:creationId xmlns:p14="http://schemas.microsoft.com/office/powerpoint/2010/main" val="7595440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0852781-589E-1342-9FF2-F49B87B49D0B}" type="slidenum">
              <a:rPr lang="en-GB" smtClean="0"/>
              <a:t>8</a:t>
            </a:fld>
            <a:endParaRPr lang="en-GB"/>
          </a:p>
        </p:txBody>
      </p:sp>
    </p:spTree>
    <p:extLst>
      <p:ext uri="{BB962C8B-B14F-4D97-AF65-F5344CB8AC3E}">
        <p14:creationId xmlns:p14="http://schemas.microsoft.com/office/powerpoint/2010/main" val="3833000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Looking at two characteristics of a our dataset (x and y). Want to reduce it from 2D to 1D.</a:t>
            </a:r>
          </a:p>
          <a:p>
            <a:endParaRPr lang="en-US" dirty="0"/>
          </a:p>
          <a:p>
            <a:r>
              <a:rPr lang="en-GB" dirty="0"/>
              <a:t>A new property can be constructed by drawing a line through the centre of this cloud and projecting all points onto this line. This new property will be given by a linear combination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sz="1200" i="1" kern="1200" dirty="0">
                <a:solidFill>
                  <a:schemeClr val="tx1"/>
                </a:solidFill>
                <a:effectLst/>
                <a:latin typeface="+mn-lt"/>
                <a:ea typeface="+mn-ea"/>
                <a:cs typeface="+mn-cs"/>
              </a:rPr>
              <a:t>x</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sz="1200" i="1" kern="1200" dirty="0">
                <a:solidFill>
                  <a:schemeClr val="tx1"/>
                </a:solidFill>
                <a:effectLst/>
                <a:latin typeface="+mn-lt"/>
                <a:ea typeface="+mn-ea"/>
                <a:cs typeface="+mn-cs"/>
              </a:rPr>
              <a:t>y</a:t>
            </a:r>
            <a:r>
              <a:rPr lang="en-GB" dirty="0"/>
              <a:t>, where each line corresponds to some particular values of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dirty="0"/>
              <a:t> and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dirty="0"/>
              <a:t>.</a:t>
            </a:r>
            <a:endParaRPr lang="en-US" dirty="0"/>
          </a:p>
          <a:p>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9</a:t>
            </a:fld>
            <a:endParaRPr lang="en-GB"/>
          </a:p>
        </p:txBody>
      </p:sp>
    </p:spTree>
    <p:extLst>
      <p:ext uri="{BB962C8B-B14F-4D97-AF65-F5344CB8AC3E}">
        <p14:creationId xmlns:p14="http://schemas.microsoft.com/office/powerpoint/2010/main" val="3430538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2"/>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189" indent="0" algn="ctr">
              <a:buNone/>
              <a:defRPr sz="1800"/>
            </a:lvl2pPr>
            <a:lvl3pPr marL="914377" indent="0" algn="ctr">
              <a:buNone/>
              <a:defRPr sz="1800"/>
            </a:lvl3pPr>
            <a:lvl4pPr marL="1371566" indent="0" algn="ctr">
              <a:buNone/>
              <a:defRPr sz="1800"/>
            </a:lvl4pPr>
            <a:lvl5pPr marL="1828754" indent="0" algn="ctr">
              <a:buNone/>
              <a:defRPr sz="1800"/>
            </a:lvl5pPr>
            <a:lvl6pPr marL="2285943" indent="0" algn="ctr">
              <a:buNone/>
              <a:defRPr sz="1800"/>
            </a:lvl6pPr>
            <a:lvl7pPr marL="2743131" indent="0" algn="ctr">
              <a:buNone/>
              <a:defRPr sz="1800"/>
            </a:lvl7pPr>
            <a:lvl8pPr marL="3200320" indent="0" algn="ctr">
              <a:buNone/>
              <a:defRPr sz="1800"/>
            </a:lvl8pPr>
            <a:lvl9pPr marL="3657509"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5D8171C0-695E-BD4E-B021-8976B44C063A}" type="datetime1">
              <a:rPr lang="en-SG" smtClean="0"/>
              <a:t>28/8/24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853C54-8EB9-C24B-9C31-2B1DDC9DE9A6}" type="datetime1">
              <a:rPr lang="en-SG" smtClean="0"/>
              <a:t>28/8/24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2"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72FA3B-614A-7B44-98FC-38DCC6EB32F4}" type="datetime1">
              <a:rPr lang="en-SG" smtClean="0"/>
              <a:t>28/8/24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3200"/>
            </a:lvl1pPr>
            <a:lvl2pPr marL="361942" indent="-233357">
              <a:buFont typeface="Arial" charset="0"/>
              <a:buChar char="•"/>
              <a:tabLst/>
              <a:defRPr sz="2800"/>
            </a:lvl2pPr>
            <a:lvl3pPr marL="585773" indent="-223833">
              <a:buFont typeface="Courier New" charset="0"/>
              <a:buChar char="o"/>
              <a:tabLst/>
              <a:defRPr sz="2400"/>
            </a:lvl3pPr>
            <a:lvl4pPr marL="808018" indent="-207957">
              <a:buFont typeface="Wingdings" charset="2"/>
              <a:buChar char="§"/>
              <a:tabLst/>
              <a:defRPr sz="2000"/>
            </a:lvl4pPr>
            <a:lvl5pPr marL="990575" indent="-209545">
              <a:buFont typeface="Wingdings" charset="2"/>
              <a:buChar char="Ø"/>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59A31D3-5D48-6C49-8100-1BFEDDA27045}" type="datetime1">
              <a:rPr lang="en-SG" smtClean="0"/>
              <a:t>28/8/24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lvl1pPr>
              <a:defRPr sz="1200"/>
            </a:lvl1pPr>
          </a:lstStyle>
          <a:p>
            <a:fld id="{9F3C1A03-04C2-0846-ADDA-213E9916F0D3}" type="slidenum">
              <a:rPr lang="en-GB" smtClean="0"/>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3" name="Rectangle 12"/>
          <p:cNvSpPr/>
          <p:nvPr userDrawn="1"/>
        </p:nvSpPr>
        <p:spPr>
          <a:xfrm>
            <a:off x="0" y="-5509"/>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sz="1800" dirty="0"/>
          </a:p>
        </p:txBody>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FB4DE5-3FA5-CB41-9D0A-192659D1CB71}" type="datetime1">
              <a:rPr lang="en-SG" smtClean="0"/>
              <a:t>28/8/24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11453600" y="5193768"/>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A4E459-705C-6E47-A7D6-9BAC4DCC79E5}" type="datetime1">
              <a:rPr lang="en-SG" smtClean="0"/>
              <a:t>28/8/24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marL="0" lvl="0" indent="0" algn="l" defTabSz="914377"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41D9F5-A799-534F-ADC1-59DEE366892C}" type="datetime1">
              <a:rPr lang="en-SG" smtClean="0"/>
              <a:t>28/8/24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CD0D58-1596-D242-A555-BB899CD37BDE}" type="datetime1">
              <a:rPr lang="en-SG" smtClean="0"/>
              <a:t>28/8/24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195D21-BC09-2042-8183-6DEFCDF5312A}" type="datetime1">
              <a:rPr lang="en-SG" smtClean="0"/>
              <a:t>28/8/24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BFDC18-B983-004C-8152-2C2BF2CFEDD7}" type="datetime1">
              <a:rPr lang="en-SG" smtClean="0"/>
              <a:t>28/8/24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69BD44-7826-F548-A836-9F6150569590}" type="datetime1">
              <a:rPr lang="en-SG" smtClean="0"/>
              <a:t>28/8/24</a:t>
            </a:fld>
            <a:endParaRPr lang="en-GB"/>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40233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9" y="2286000"/>
            <a:ext cx="9720073" cy="4023360"/>
          </a:xfrm>
          <a:prstGeom prst="rect">
            <a:avLst/>
          </a:prstGeom>
        </p:spPr>
        <p:txBody>
          <a:bodyPr vert="horz" lIns="45720" tIns="45720" rIns="45720" bIns="45720" rtlCol="0">
            <a:normAutofit/>
          </a:bodyPr>
          <a:lstStyle/>
          <a:p>
            <a:pPr lvl="0"/>
            <a:r>
              <a:rPr lang="en-US" dirty="0"/>
              <a:t>Click to edit Master text styles</a:t>
            </a:r>
          </a:p>
          <a:p>
            <a:pPr marL="265169" marR="0" lvl="1"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Second level</a:t>
            </a:r>
          </a:p>
          <a:p>
            <a:pPr marL="448045" marR="0" lvl="2"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Third level</a:t>
            </a:r>
          </a:p>
          <a:p>
            <a:pPr marL="594345" marR="0" lvl="3"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Fourth level</a:t>
            </a:r>
          </a:p>
          <a:p>
            <a:pPr marL="777221" marR="0" lvl="4"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Fifth level</a:t>
            </a:r>
          </a:p>
        </p:txBody>
      </p:sp>
      <p:sp>
        <p:nvSpPr>
          <p:cNvPr id="4" name="Date Placeholder 3"/>
          <p:cNvSpPr>
            <a:spLocks noGrp="1"/>
          </p:cNvSpPr>
          <p:nvPr>
            <p:ph type="dt" sz="half" idx="2"/>
          </p:nvPr>
        </p:nvSpPr>
        <p:spPr>
          <a:xfrm>
            <a:off x="1024130"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DC3BF20-5808-0847-A21A-F2A835930045}" type="datetime1">
              <a:rPr lang="en-SG" smtClean="0"/>
              <a:t>28/8/24</a:t>
            </a:fld>
            <a:endParaRPr lang="en-GB"/>
          </a:p>
        </p:txBody>
      </p:sp>
      <p:sp>
        <p:nvSpPr>
          <p:cNvPr id="5" name="Footer Placeholder 4"/>
          <p:cNvSpPr>
            <a:spLocks noGrp="1"/>
          </p:cNvSpPr>
          <p:nvPr>
            <p:ph type="ftr" sz="quarter" idx="3"/>
          </p:nvPr>
        </p:nvSpPr>
        <p:spPr>
          <a:xfrm>
            <a:off x="4842933"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GB"/>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r">
              <a:defRPr sz="1200">
                <a:solidFill>
                  <a:schemeClr val="tx1">
                    <a:lumMod val="95000"/>
                    <a:lumOff val="5000"/>
                  </a:schemeClr>
                </a:solidFill>
                <a:latin typeface="+mj-lt"/>
              </a:defRPr>
            </a:lvl1pPr>
          </a:lstStyle>
          <a:p>
            <a:fld id="{9F3C1A03-04C2-0846-ADDA-213E9916F0D3}" type="slidenum">
              <a:rPr lang="en-GB" smtClean="0"/>
              <a:pPr/>
              <a:t>‹#›</a:t>
            </a:fld>
            <a:endParaRPr lang="en-GB"/>
          </a:p>
        </p:txBody>
      </p:sp>
      <p:cxnSp>
        <p:nvCxnSpPr>
          <p:cNvPr id="7" name="Straight Connector 6"/>
          <p:cNvCxnSpPr/>
          <p:nvPr/>
        </p:nvCxnSpPr>
        <p:spPr>
          <a:xfrm flipV="1">
            <a:off x="762000" y="511962"/>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441621"/>
      </p:ext>
    </p:extLst>
  </p:cSld>
  <p:clrMap bg1="lt1" tx1="dk1" bg2="lt2" tx2="dk2" accent1="accent1" accent2="accent2" accent3="accent3" accent4="accent4" accent5="accent5" accent6="accent6" hlink="hlink" folHlink="folHlink"/>
  <p:sldLayoutIdLst>
    <p:sldLayoutId id="2147484704" r:id="rId1"/>
    <p:sldLayoutId id="2147484705" r:id="rId2"/>
    <p:sldLayoutId id="2147484706" r:id="rId3"/>
    <p:sldLayoutId id="2147484707" r:id="rId4"/>
    <p:sldLayoutId id="2147484708" r:id="rId5"/>
    <p:sldLayoutId id="2147484709" r:id="rId6"/>
    <p:sldLayoutId id="2147484710" r:id="rId7"/>
    <p:sldLayoutId id="2147484711" r:id="rId8"/>
    <p:sldLayoutId id="2147484712" r:id="rId9"/>
    <p:sldLayoutId id="2147484713" r:id="rId10"/>
    <p:sldLayoutId id="2147484714" r:id="rId11"/>
  </p:sldLayoutIdLst>
  <p:hf hdr="0" ftr="0" dt="0"/>
  <p:txStyles>
    <p:title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38" marR="0" indent="-91438" algn="l" defTabSz="914377" rtl="0" eaLnBrk="1" fontAlgn="auto" latinLnBrk="0" hangingPunct="1">
        <a:lnSpc>
          <a:spcPct val="90000"/>
        </a:lnSpc>
        <a:spcBef>
          <a:spcPts val="1200"/>
        </a:spcBef>
        <a:spcAft>
          <a:spcPts val="200"/>
        </a:spcAft>
        <a:buClr>
          <a:srgbClr val="1CADE4"/>
        </a:buClr>
        <a:buSzPct val="100000"/>
        <a:buFont typeface="Tw Cen MT" panose="020B0602020104020603" pitchFamily="34" charset="0"/>
        <a:buChar char=" "/>
        <a:tabLst/>
        <a:defRPr sz="3200" kern="1200">
          <a:solidFill>
            <a:schemeClr val="tx1"/>
          </a:solidFill>
          <a:latin typeface="+mn-lt"/>
          <a:ea typeface="+mn-ea"/>
          <a:cs typeface="+mn-cs"/>
        </a:defRPr>
      </a:lvl1pPr>
      <a:lvl2pPr marL="265169" marR="0" indent="-137157" algn="l" defTabSz="914377" rtl="0" eaLnBrk="1" fontAlgn="auto" latinLnBrk="0" hangingPunct="1">
        <a:lnSpc>
          <a:spcPct val="90000"/>
        </a:lnSpc>
        <a:spcBef>
          <a:spcPts val="200"/>
        </a:spcBef>
        <a:spcAft>
          <a:spcPts val="400"/>
        </a:spcAft>
        <a:buClr>
          <a:srgbClr val="1CADE4"/>
        </a:buClr>
        <a:buSzTx/>
        <a:buFont typeface="Arial" charset="0"/>
        <a:buChar char="•"/>
        <a:tabLst/>
        <a:defRPr sz="2800" kern="1200">
          <a:solidFill>
            <a:schemeClr val="tx1"/>
          </a:solidFill>
          <a:latin typeface="+mn-lt"/>
          <a:ea typeface="+mn-ea"/>
          <a:cs typeface="+mn-cs"/>
        </a:defRPr>
      </a:lvl2pPr>
      <a:lvl3pPr marL="448045" marR="0" indent="-137157" algn="l" defTabSz="914377" rtl="0" eaLnBrk="1" fontAlgn="auto" latinLnBrk="0" hangingPunct="1">
        <a:lnSpc>
          <a:spcPct val="90000"/>
        </a:lnSpc>
        <a:spcBef>
          <a:spcPts val="200"/>
        </a:spcBef>
        <a:spcAft>
          <a:spcPts val="400"/>
        </a:spcAft>
        <a:buClr>
          <a:srgbClr val="1CADE4"/>
        </a:buClr>
        <a:buSzTx/>
        <a:buFont typeface="Courier New" charset="0"/>
        <a:buChar char="o"/>
        <a:tabLst/>
        <a:defRPr sz="2400" kern="1200">
          <a:solidFill>
            <a:schemeClr val="tx1"/>
          </a:solidFill>
          <a:latin typeface="+mn-lt"/>
          <a:ea typeface="+mn-ea"/>
          <a:cs typeface="+mn-cs"/>
        </a:defRPr>
      </a:lvl3pPr>
      <a:lvl4pPr marL="594345" marR="0" indent="-137157" algn="l" defTabSz="914377" rtl="0" eaLnBrk="1" fontAlgn="auto" latinLnBrk="0" hangingPunct="1">
        <a:lnSpc>
          <a:spcPct val="90000"/>
        </a:lnSpc>
        <a:spcBef>
          <a:spcPts val="200"/>
        </a:spcBef>
        <a:spcAft>
          <a:spcPts val="400"/>
        </a:spcAft>
        <a:buClr>
          <a:srgbClr val="1CADE4"/>
        </a:buClr>
        <a:buSzTx/>
        <a:buFont typeface="Wingdings" charset="2"/>
        <a:buChar char="§"/>
        <a:tabLst/>
        <a:defRPr sz="2000" kern="1200">
          <a:solidFill>
            <a:schemeClr val="tx1"/>
          </a:solidFill>
          <a:latin typeface="+mn-lt"/>
          <a:ea typeface="+mn-ea"/>
          <a:cs typeface="+mn-cs"/>
        </a:defRPr>
      </a:lvl4pPr>
      <a:lvl5pPr marL="777221" marR="0" indent="-137157" algn="l" defTabSz="914377" rtl="0" eaLnBrk="1" fontAlgn="auto" latinLnBrk="0" hangingPunct="1">
        <a:lnSpc>
          <a:spcPct val="90000"/>
        </a:lnSpc>
        <a:spcBef>
          <a:spcPts val="200"/>
        </a:spcBef>
        <a:spcAft>
          <a:spcPts val="400"/>
        </a:spcAft>
        <a:buClr>
          <a:srgbClr val="1CADE4"/>
        </a:buClr>
        <a:buSzTx/>
        <a:buFont typeface="Wingdings" charset="2"/>
        <a:buChar char="Ø"/>
        <a:tabLst/>
        <a:defRPr sz="20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gif"/></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64F47E8-C2CA-43A6-9404-03BADA34D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6A995F0-906C-4573-A739-16EED217D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09343" y="620720"/>
            <a:ext cx="6442480" cy="55931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435600" y="1105351"/>
            <a:ext cx="5631591" cy="3023981"/>
          </a:xfrm>
        </p:spPr>
        <p:txBody>
          <a:bodyPr anchor="ctr">
            <a:normAutofit/>
          </a:bodyPr>
          <a:lstStyle/>
          <a:p>
            <a:pPr algn="ctr"/>
            <a:r>
              <a:rPr lang="en-GB" sz="3600" dirty="0">
                <a:solidFill>
                  <a:prstClr val="white"/>
                </a:solidFill>
                <a:latin typeface="+mn-lt"/>
                <a:ea typeface="+mn-ea"/>
                <a:cs typeface="+mn-cs"/>
              </a:rPr>
              <a:t>Biostatistics</a:t>
            </a:r>
            <a:br>
              <a:rPr lang="en-GB" sz="3600" dirty="0">
                <a:solidFill>
                  <a:prstClr val="white"/>
                </a:solidFill>
                <a:latin typeface="+mn-lt"/>
                <a:ea typeface="+mn-ea"/>
                <a:cs typeface="+mn-cs"/>
              </a:rPr>
            </a:br>
            <a:br>
              <a:rPr lang="en-GB" sz="3600" dirty="0">
                <a:solidFill>
                  <a:prstClr val="white"/>
                </a:solidFill>
                <a:latin typeface="+mn-lt"/>
                <a:ea typeface="+mn-ea"/>
                <a:cs typeface="+mn-cs"/>
              </a:rPr>
            </a:br>
            <a:br>
              <a:rPr lang="en-GB" sz="3600" dirty="0">
                <a:solidFill>
                  <a:prstClr val="white"/>
                </a:solidFill>
                <a:latin typeface="+mn-lt"/>
                <a:ea typeface="+mn-ea"/>
                <a:cs typeface="+mn-cs"/>
              </a:rPr>
            </a:br>
            <a:r>
              <a:rPr lang="en-GB" sz="3600" dirty="0">
                <a:solidFill>
                  <a:schemeClr val="bg2"/>
                </a:solidFill>
                <a:latin typeface="+mn-lt"/>
                <a:ea typeface="+mn-ea"/>
                <a:cs typeface="+mn-cs"/>
              </a:rPr>
              <a:t>DAY 4: Big Data &amp; Dimension Reduction</a:t>
            </a:r>
            <a:br>
              <a:rPr lang="en-GB" sz="3600" dirty="0">
                <a:solidFill>
                  <a:prstClr val="white"/>
                </a:solidFill>
                <a:latin typeface="+mn-lt"/>
                <a:ea typeface="+mn-ea"/>
                <a:cs typeface="+mn-cs"/>
              </a:rPr>
            </a:br>
            <a:r>
              <a:rPr lang="en-GB" sz="3600" dirty="0">
                <a:solidFill>
                  <a:prstClr val="white"/>
                </a:solidFill>
                <a:latin typeface="+mn-lt"/>
                <a:ea typeface="+mn-ea"/>
                <a:cs typeface="+mn-cs"/>
              </a:rPr>
              <a:t> </a:t>
            </a:r>
          </a:p>
        </p:txBody>
      </p:sp>
      <p:sp>
        <p:nvSpPr>
          <p:cNvPr id="3" name="Subtitle 2"/>
          <p:cNvSpPr>
            <a:spLocks noGrp="1"/>
          </p:cNvSpPr>
          <p:nvPr>
            <p:ph type="subTitle" idx="1"/>
          </p:nvPr>
        </p:nvSpPr>
        <p:spPr>
          <a:xfrm>
            <a:off x="5590122" y="4297558"/>
            <a:ext cx="5477071" cy="1431695"/>
          </a:xfrm>
        </p:spPr>
        <p:txBody>
          <a:bodyPr anchor="t">
            <a:normAutofit/>
          </a:bodyPr>
          <a:lstStyle/>
          <a:p>
            <a:endParaRPr lang="en-GB" sz="1600" dirty="0">
              <a:solidFill>
                <a:schemeClr val="bg1"/>
              </a:solidFill>
            </a:endParaRPr>
          </a:p>
          <a:p>
            <a:pPr lvl="0" algn="ctr"/>
            <a:r>
              <a:rPr lang="en-GB" sz="2400" dirty="0">
                <a:solidFill>
                  <a:schemeClr val="bg1">
                    <a:lumMod val="75000"/>
                  </a:schemeClr>
                </a:solidFill>
              </a:rPr>
              <a:t>Justin Whalley</a:t>
            </a:r>
          </a:p>
        </p:txBody>
      </p:sp>
      <p:sp>
        <p:nvSpPr>
          <p:cNvPr id="12" name="Rectangle 11">
            <a:extLst>
              <a:ext uri="{FF2B5EF4-FFF2-40B4-BE49-F238E27FC236}">
                <a16:creationId xmlns:a16="http://schemas.microsoft.com/office/drawing/2014/main" id="{D7E9942E-93C8-4B24-9978-DBD698E1E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21695"/>
            <a:ext cx="4305009" cy="5592188"/>
          </a:xfrm>
          <a:prstGeom prst="rect">
            <a:avLst/>
          </a:prstGeom>
          <a:blipFill dpi="0" rotWithShape="1">
            <a:blip r:embed="rId3">
              <a:duotone>
                <a:schemeClr val="accent1">
                  <a:shade val="45000"/>
                  <a:satMod val="135000"/>
                </a:schemeClr>
                <a:prstClr val="white"/>
              </a:duotone>
            </a:blip>
            <a:srcRect/>
            <a:tile tx="-444500" ty="-127000" sx="50000" sy="50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solidFill>
                <a:prstClr val="white"/>
              </a:solidFill>
            </a:endParaRPr>
          </a:p>
        </p:txBody>
      </p:sp>
      <p:cxnSp>
        <p:nvCxnSpPr>
          <p:cNvPr id="14" name="Straight Connector 13">
            <a:extLst>
              <a:ext uri="{FF2B5EF4-FFF2-40B4-BE49-F238E27FC236}">
                <a16:creationId xmlns:a16="http://schemas.microsoft.com/office/drawing/2014/main" id="{C3F5F06D-7250-43A5-9B61-0B7F1FD7E3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09960" y="4214336"/>
            <a:ext cx="51206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3339506"/>
      </p:ext>
    </p:extLst>
  </p:cSld>
  <p:clrMapOvr>
    <a:masterClrMapping/>
  </p:clrMapOvr>
  <mc:AlternateContent xmlns:mc="http://schemas.openxmlformats.org/markup-compatibility/2006" xmlns:p14="http://schemas.microsoft.com/office/powerpoint/2010/main">
    <mc:Choice Requires="p14">
      <p:transition spd="slow" p14:dur="2000" advTm="14596"/>
    </mc:Choice>
    <mc:Fallback xmlns="">
      <p:transition spd="slow" advTm="1459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10</a:t>
            </a:fld>
            <a:endParaRPr lang="en-GB"/>
          </a:p>
        </p:txBody>
      </p:sp>
      <p:pic>
        <p:nvPicPr>
          <p:cNvPr id="6" name="Picture 2" descr="PCA animation: variance and reconstruction error">
            <a:extLst>
              <a:ext uri="{FF2B5EF4-FFF2-40B4-BE49-F238E27FC236}">
                <a16:creationId xmlns:a16="http://schemas.microsoft.com/office/drawing/2014/main" id="{71F7B0CD-D50E-7145-A260-88035F7632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9412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highly 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11</a:t>
            </a:fld>
            <a:endParaRPr lang="en-GB"/>
          </a:p>
        </p:txBody>
      </p:sp>
      <p:pic>
        <p:nvPicPr>
          <p:cNvPr id="8" name="Picture 7">
            <a:extLst>
              <a:ext uri="{FF2B5EF4-FFF2-40B4-BE49-F238E27FC236}">
                <a16:creationId xmlns:a16="http://schemas.microsoft.com/office/drawing/2014/main" id="{E0BA7561-861B-2F4A-B5ED-FBDE07A00897}"/>
              </a:ext>
            </a:extLst>
          </p:cNvPr>
          <p:cNvPicPr>
            <a:picLocks noChangeAspect="1"/>
          </p:cNvPicPr>
          <p:nvPr/>
        </p:nvPicPr>
        <p:blipFill rotWithShape="1">
          <a:blip r:embed="rId3">
            <a:extLst>
              <a:ext uri="{28A0092B-C50C-407E-A947-70E740481C1C}">
                <a14:useLocalDpi xmlns:a14="http://schemas.microsoft.com/office/drawing/2010/main" val="0"/>
              </a:ext>
            </a:extLst>
          </a:blip>
          <a:srcRect l="11938" r="17793"/>
          <a:stretch/>
        </p:blipFill>
        <p:spPr>
          <a:xfrm>
            <a:off x="1024127" y="1622323"/>
            <a:ext cx="3855309" cy="3657600"/>
          </a:xfrm>
          <a:prstGeom prst="rect">
            <a:avLst/>
          </a:prstGeom>
          <a:ln>
            <a:solidFill>
              <a:schemeClr val="bg1"/>
            </a:solidFill>
          </a:ln>
        </p:spPr>
      </p:pic>
      <p:pic>
        <p:nvPicPr>
          <p:cNvPr id="9" name="Picture 8">
            <a:extLst>
              <a:ext uri="{FF2B5EF4-FFF2-40B4-BE49-F238E27FC236}">
                <a16:creationId xmlns:a16="http://schemas.microsoft.com/office/drawing/2014/main" id="{15C191D0-71CA-0A4E-9C34-BF49E14BB63E}"/>
              </a:ext>
            </a:extLst>
          </p:cNvPr>
          <p:cNvPicPr>
            <a:picLocks noChangeAspect="1"/>
          </p:cNvPicPr>
          <p:nvPr/>
        </p:nvPicPr>
        <p:blipFill rotWithShape="1">
          <a:blip r:embed="rId4">
            <a:extLst>
              <a:ext uri="{28A0092B-C50C-407E-A947-70E740481C1C}">
                <a14:useLocalDpi xmlns:a14="http://schemas.microsoft.com/office/drawing/2010/main" val="0"/>
              </a:ext>
            </a:extLst>
          </a:blip>
          <a:srcRect r="3829"/>
          <a:stretch/>
        </p:blipFill>
        <p:spPr>
          <a:xfrm>
            <a:off x="4879436" y="1622323"/>
            <a:ext cx="5276336" cy="3657600"/>
          </a:xfrm>
          <a:prstGeom prst="rect">
            <a:avLst/>
          </a:prstGeom>
          <a:ln>
            <a:solidFill>
              <a:schemeClr val="bg1"/>
            </a:solidFill>
          </a:ln>
        </p:spPr>
      </p:pic>
    </p:spTree>
    <p:extLst>
      <p:ext uri="{BB962C8B-B14F-4D97-AF65-F5344CB8AC3E}">
        <p14:creationId xmlns:p14="http://schemas.microsoft.com/office/powerpoint/2010/main" val="18807626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uncorrelated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12</a:t>
            </a:fld>
            <a:endParaRPr lang="en-GB"/>
          </a:p>
        </p:txBody>
      </p:sp>
      <p:pic>
        <p:nvPicPr>
          <p:cNvPr id="6" name="Picture 5">
            <a:extLst>
              <a:ext uri="{FF2B5EF4-FFF2-40B4-BE49-F238E27FC236}">
                <a16:creationId xmlns:a16="http://schemas.microsoft.com/office/drawing/2014/main" id="{95A586A6-9903-0B41-85CE-0DCFF3C1A26E}"/>
              </a:ext>
            </a:extLst>
          </p:cNvPr>
          <p:cNvPicPr>
            <a:picLocks noChangeAspect="1"/>
          </p:cNvPicPr>
          <p:nvPr/>
        </p:nvPicPr>
        <p:blipFill rotWithShape="1">
          <a:blip r:embed="rId3">
            <a:extLst>
              <a:ext uri="{28A0092B-C50C-407E-A947-70E740481C1C}">
                <a14:useLocalDpi xmlns:a14="http://schemas.microsoft.com/office/drawing/2010/main" val="0"/>
              </a:ext>
            </a:extLst>
          </a:blip>
          <a:srcRect l="12163" r="17567"/>
          <a:stretch/>
        </p:blipFill>
        <p:spPr>
          <a:xfrm>
            <a:off x="1024127" y="1622323"/>
            <a:ext cx="3855307" cy="3657600"/>
          </a:xfrm>
          <a:prstGeom prst="rect">
            <a:avLst/>
          </a:prstGeom>
        </p:spPr>
      </p:pic>
      <p:pic>
        <p:nvPicPr>
          <p:cNvPr id="7" name="Picture 6">
            <a:extLst>
              <a:ext uri="{FF2B5EF4-FFF2-40B4-BE49-F238E27FC236}">
                <a16:creationId xmlns:a16="http://schemas.microsoft.com/office/drawing/2014/main" id="{5E6B74E2-CCB5-3740-B862-089699E73CC9}"/>
              </a:ext>
            </a:extLst>
          </p:cNvPr>
          <p:cNvPicPr>
            <a:picLocks noChangeAspect="1"/>
          </p:cNvPicPr>
          <p:nvPr/>
        </p:nvPicPr>
        <p:blipFill rotWithShape="1">
          <a:blip r:embed="rId4">
            <a:extLst>
              <a:ext uri="{28A0092B-C50C-407E-A947-70E740481C1C}">
                <a14:useLocalDpi xmlns:a14="http://schemas.microsoft.com/office/drawing/2010/main" val="0"/>
              </a:ext>
            </a:extLst>
          </a:blip>
          <a:srcRect r="3603"/>
          <a:stretch/>
        </p:blipFill>
        <p:spPr>
          <a:xfrm>
            <a:off x="4879434" y="1622323"/>
            <a:ext cx="5288693" cy="3657600"/>
          </a:xfrm>
          <a:prstGeom prst="rect">
            <a:avLst/>
          </a:prstGeom>
          <a:ln>
            <a:solidFill>
              <a:schemeClr val="bg1"/>
            </a:solidFill>
          </a:ln>
        </p:spPr>
      </p:pic>
    </p:spTree>
    <p:extLst>
      <p:ext uri="{BB962C8B-B14F-4D97-AF65-F5344CB8AC3E}">
        <p14:creationId xmlns:p14="http://schemas.microsoft.com/office/powerpoint/2010/main" val="3602894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2</a:t>
            </a:fld>
            <a:endParaRPr lang="en-GB"/>
          </a:p>
        </p:txBody>
      </p:sp>
      <p:pic>
        <p:nvPicPr>
          <p:cNvPr id="8" name="Picture 7" descr="Screenshot 2017-09-05 13.51.36.png">
            <a:extLst>
              <a:ext uri="{FF2B5EF4-FFF2-40B4-BE49-F238E27FC236}">
                <a16:creationId xmlns:a16="http://schemas.microsoft.com/office/drawing/2014/main" id="{8FE5CE45-8B19-EB48-B274-24D56C9E68E9}"/>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61B454A0-0D44-FB42-B7D3-9F057CDE88F7}"/>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F50BAB02-F57B-3F40-ADEB-733AF82CF142}"/>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FC04A3E8-A311-2740-B00A-E741C96D035A}"/>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85CCDE7A-AEF7-0644-98ED-8E6CB8E1178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cxnSp>
        <p:nvCxnSpPr>
          <p:cNvPr id="13" name="Straight Arrow Connector 12">
            <a:extLst>
              <a:ext uri="{FF2B5EF4-FFF2-40B4-BE49-F238E27FC236}">
                <a16:creationId xmlns:a16="http://schemas.microsoft.com/office/drawing/2014/main" id="{A7A29BDC-A7B3-694C-9C08-474C21358A66}"/>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EDBD8DDF-B71E-5049-B893-24276798380F}"/>
              </a:ext>
            </a:extLst>
          </p:cNvPr>
          <p:cNvSpPr txBox="1"/>
          <p:nvPr/>
        </p:nvSpPr>
        <p:spPr>
          <a:xfrm>
            <a:off x="1988430" y="3258471"/>
            <a:ext cx="2735392" cy="707886"/>
          </a:xfrm>
          <a:prstGeom prst="rect">
            <a:avLst/>
          </a:prstGeom>
          <a:noFill/>
        </p:spPr>
        <p:txBody>
          <a:bodyPr wrap="square" rtlCol="0">
            <a:spAutoFit/>
          </a:bodyPr>
          <a:lstStyle/>
          <a:p>
            <a:r>
              <a:rPr lang="en-US" sz="2000" dirty="0">
                <a:latin typeface="Arial" charset="0"/>
                <a:ea typeface="Arial" charset="0"/>
                <a:cs typeface="Arial" charset="0"/>
              </a:rPr>
              <a:t>Non-treated, ‘naive’, </a:t>
            </a:r>
          </a:p>
          <a:p>
            <a:r>
              <a:rPr lang="en-US" sz="2000" dirty="0">
                <a:latin typeface="Arial" charset="0"/>
                <a:ea typeface="Arial" charset="0"/>
                <a:cs typeface="Arial" charset="0"/>
              </a:rPr>
              <a:t>monocytes</a:t>
            </a:r>
          </a:p>
        </p:txBody>
      </p:sp>
    </p:spTree>
    <p:extLst>
      <p:ext uri="{BB962C8B-B14F-4D97-AF65-F5344CB8AC3E}">
        <p14:creationId xmlns:p14="http://schemas.microsoft.com/office/powerpoint/2010/main" val="1593608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3</a:t>
            </a:fld>
            <a:endParaRPr lang="en-GB"/>
          </a:p>
        </p:txBody>
      </p:sp>
      <p:pic>
        <p:nvPicPr>
          <p:cNvPr id="15" name="Picture 14" descr="Screenshot 2017-09-05 13.51.36.png">
            <a:extLst>
              <a:ext uri="{FF2B5EF4-FFF2-40B4-BE49-F238E27FC236}">
                <a16:creationId xmlns:a16="http://schemas.microsoft.com/office/drawing/2014/main" id="{BF79A12B-3BDB-5242-BBD2-18BAA230F0DB}"/>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16" name="Group 15">
            <a:extLst>
              <a:ext uri="{FF2B5EF4-FFF2-40B4-BE49-F238E27FC236}">
                <a16:creationId xmlns:a16="http://schemas.microsoft.com/office/drawing/2014/main" id="{EFDFF39D-1263-5744-B4FF-E707CFAD05D1}"/>
              </a:ext>
            </a:extLst>
          </p:cNvPr>
          <p:cNvGrpSpPr/>
          <p:nvPr/>
        </p:nvGrpSpPr>
        <p:grpSpPr>
          <a:xfrm>
            <a:off x="1024127" y="1024652"/>
            <a:ext cx="521639" cy="2320067"/>
            <a:chOff x="2501373" y="704369"/>
            <a:chExt cx="306041" cy="1370257"/>
          </a:xfrm>
        </p:grpSpPr>
        <p:sp>
          <p:nvSpPr>
            <p:cNvPr id="17" name="TextBox 16">
              <a:extLst>
                <a:ext uri="{FF2B5EF4-FFF2-40B4-BE49-F238E27FC236}">
                  <a16:creationId xmlns:a16="http://schemas.microsoft.com/office/drawing/2014/main" id="{CD52F6E2-CC51-0145-9892-5CF3104EFC7A}"/>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8" name="Straight Arrow Connector 17">
              <a:extLst>
                <a:ext uri="{FF2B5EF4-FFF2-40B4-BE49-F238E27FC236}">
                  <a16:creationId xmlns:a16="http://schemas.microsoft.com/office/drawing/2014/main" id="{22202537-8198-614F-BEBB-CD8BDDE02A0E}"/>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9" name="TextBox 18">
            <a:extLst>
              <a:ext uri="{FF2B5EF4-FFF2-40B4-BE49-F238E27FC236}">
                <a16:creationId xmlns:a16="http://schemas.microsoft.com/office/drawing/2014/main" id="{98C9466A-62D0-B441-BA5C-FB40A5589F2B}"/>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20" name="Picture 19" descr="Screenshot 2017-09-05 13.51.36.png">
            <a:extLst>
              <a:ext uri="{FF2B5EF4-FFF2-40B4-BE49-F238E27FC236}">
                <a16:creationId xmlns:a16="http://schemas.microsoft.com/office/drawing/2014/main" id="{BB20F794-8881-724A-BE42-710C750795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21" name="TextBox 20">
            <a:extLst>
              <a:ext uri="{FF2B5EF4-FFF2-40B4-BE49-F238E27FC236}">
                <a16:creationId xmlns:a16="http://schemas.microsoft.com/office/drawing/2014/main" id="{FF7E249C-96F3-6446-97C0-EC91633AFB0D}"/>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22" name="TextBox 21">
            <a:extLst>
              <a:ext uri="{FF2B5EF4-FFF2-40B4-BE49-F238E27FC236}">
                <a16:creationId xmlns:a16="http://schemas.microsoft.com/office/drawing/2014/main" id="{91030AAD-1CD5-C045-933A-D7B6EB5BB012}"/>
              </a:ext>
            </a:extLst>
          </p:cNvPr>
          <p:cNvSpPr txBox="1"/>
          <p:nvPr/>
        </p:nvSpPr>
        <p:spPr>
          <a:xfrm>
            <a:off x="3075438" y="4101174"/>
            <a:ext cx="2651016" cy="707886"/>
          </a:xfrm>
          <a:prstGeom prst="rect">
            <a:avLst/>
          </a:prstGeom>
          <a:noFill/>
        </p:spPr>
        <p:txBody>
          <a:bodyPr wrap="square" rtlCol="0">
            <a:spAutoFit/>
          </a:bodyPr>
          <a:lstStyle/>
          <a:p>
            <a:r>
              <a:rPr lang="en-US" sz="2000" dirty="0" err="1">
                <a:latin typeface="Arial" charset="0"/>
                <a:ea typeface="Arial" charset="0"/>
                <a:cs typeface="Arial" charset="0"/>
              </a:rPr>
              <a:t>IFNγ</a:t>
            </a:r>
            <a:r>
              <a:rPr lang="en-US" sz="2000" dirty="0">
                <a:latin typeface="Arial" charset="0"/>
                <a:ea typeface="Arial" charset="0"/>
                <a:cs typeface="Arial" charset="0"/>
              </a:rPr>
              <a:t> treated</a:t>
            </a:r>
          </a:p>
          <a:p>
            <a:r>
              <a:rPr lang="en-US" sz="2000" dirty="0">
                <a:latin typeface="Arial" charset="0"/>
                <a:ea typeface="Arial" charset="0"/>
                <a:cs typeface="Arial" charset="0"/>
              </a:rPr>
              <a:t>monocytes</a:t>
            </a:r>
          </a:p>
        </p:txBody>
      </p:sp>
      <p:cxnSp>
        <p:nvCxnSpPr>
          <p:cNvPr id="23" name="Straight Arrow Connector 22">
            <a:extLst>
              <a:ext uri="{FF2B5EF4-FFF2-40B4-BE49-F238E27FC236}">
                <a16:creationId xmlns:a16="http://schemas.microsoft.com/office/drawing/2014/main" id="{61DA417D-304B-D54C-97BC-33B8AF504C51}"/>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4" name="Title 1">
            <a:extLst>
              <a:ext uri="{FF2B5EF4-FFF2-40B4-BE49-F238E27FC236}">
                <a16:creationId xmlns:a16="http://schemas.microsoft.com/office/drawing/2014/main" id="{D80DC0F9-3136-8E46-9E49-0AA90C339A3D}"/>
              </a:ext>
            </a:extLst>
          </p:cNvPr>
          <p:cNvSpPr txBox="1">
            <a:spLocks/>
          </p:cNvSpPr>
          <p:nvPr/>
        </p:nvSpPr>
        <p:spPr>
          <a:xfrm>
            <a:off x="1024127" y="4023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292310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4</a:t>
            </a:fld>
            <a:endParaRPr lang="en-GB"/>
          </a:p>
        </p:txBody>
      </p:sp>
      <p:pic>
        <p:nvPicPr>
          <p:cNvPr id="4" name="Picture 3" descr="Screenshot 2017-09-05 13.51.36.png">
            <a:extLst>
              <a:ext uri="{FF2B5EF4-FFF2-40B4-BE49-F238E27FC236}">
                <a16:creationId xmlns:a16="http://schemas.microsoft.com/office/drawing/2014/main" id="{AD24E16B-7E06-7F4A-B213-5B203840D211}"/>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5" name="Group 4">
            <a:extLst>
              <a:ext uri="{FF2B5EF4-FFF2-40B4-BE49-F238E27FC236}">
                <a16:creationId xmlns:a16="http://schemas.microsoft.com/office/drawing/2014/main" id="{FFC61805-55C1-CD43-ABB9-AF6A51AD564E}"/>
              </a:ext>
            </a:extLst>
          </p:cNvPr>
          <p:cNvGrpSpPr/>
          <p:nvPr/>
        </p:nvGrpSpPr>
        <p:grpSpPr>
          <a:xfrm>
            <a:off x="1024127" y="1024652"/>
            <a:ext cx="521639" cy="2320067"/>
            <a:chOff x="2501373" y="704369"/>
            <a:chExt cx="306041" cy="1370257"/>
          </a:xfrm>
        </p:grpSpPr>
        <p:sp>
          <p:nvSpPr>
            <p:cNvPr id="6" name="TextBox 5">
              <a:extLst>
                <a:ext uri="{FF2B5EF4-FFF2-40B4-BE49-F238E27FC236}">
                  <a16:creationId xmlns:a16="http://schemas.microsoft.com/office/drawing/2014/main" id="{202876D5-B32D-EC4F-9ADC-14C1B89FC2A8}"/>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7" name="Straight Arrow Connector 6">
              <a:extLst>
                <a:ext uri="{FF2B5EF4-FFF2-40B4-BE49-F238E27FC236}">
                  <a16:creationId xmlns:a16="http://schemas.microsoft.com/office/drawing/2014/main" id="{E298C95B-267A-5848-8220-17AB32E73583}"/>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8" name="TextBox 7">
            <a:extLst>
              <a:ext uri="{FF2B5EF4-FFF2-40B4-BE49-F238E27FC236}">
                <a16:creationId xmlns:a16="http://schemas.microsoft.com/office/drawing/2014/main" id="{4C84E876-F850-2743-A8DF-26C1D2ED9B1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9" name="Picture 8" descr="Screenshot 2017-09-05 13.51.36.png">
            <a:extLst>
              <a:ext uri="{FF2B5EF4-FFF2-40B4-BE49-F238E27FC236}">
                <a16:creationId xmlns:a16="http://schemas.microsoft.com/office/drawing/2014/main" id="{9AA52802-609D-1148-A090-9BE2448E119F}"/>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0" name="TextBox 9">
            <a:extLst>
              <a:ext uri="{FF2B5EF4-FFF2-40B4-BE49-F238E27FC236}">
                <a16:creationId xmlns:a16="http://schemas.microsoft.com/office/drawing/2014/main" id="{F673BA60-D82F-0649-BF25-21FD5835867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1" name="TextBox 10">
            <a:extLst>
              <a:ext uri="{FF2B5EF4-FFF2-40B4-BE49-F238E27FC236}">
                <a16:creationId xmlns:a16="http://schemas.microsoft.com/office/drawing/2014/main" id="{69819856-92CC-B947-BC9A-E92EAA83AFBF}"/>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2" name="Picture 11" descr="Screenshot 2017-09-05 13.51.36.png">
            <a:extLst>
              <a:ext uri="{FF2B5EF4-FFF2-40B4-BE49-F238E27FC236}">
                <a16:creationId xmlns:a16="http://schemas.microsoft.com/office/drawing/2014/main" id="{E180F1D2-D5A7-3C49-827E-F52E89B4B4F1}"/>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3" name="Rectangle 12">
            <a:extLst>
              <a:ext uri="{FF2B5EF4-FFF2-40B4-BE49-F238E27FC236}">
                <a16:creationId xmlns:a16="http://schemas.microsoft.com/office/drawing/2014/main" id="{A7B6D063-D26A-8D47-9FC0-6B9F8BE44A25}"/>
              </a:ext>
            </a:extLst>
          </p:cNvPr>
          <p:cNvSpPr/>
          <p:nvPr/>
        </p:nvSpPr>
        <p:spPr>
          <a:xfrm>
            <a:off x="4222935" y="4923657"/>
            <a:ext cx="5540782" cy="707886"/>
          </a:xfrm>
          <a:prstGeom prst="rect">
            <a:avLst/>
          </a:prstGeom>
        </p:spPr>
        <p:txBody>
          <a:bodyPr wrap="square">
            <a:spAutoFit/>
          </a:bodyPr>
          <a:lstStyle/>
          <a:p>
            <a:r>
              <a:rPr lang="en-US" sz="2000" dirty="0">
                <a:latin typeface="Arial" charset="0"/>
                <a:ea typeface="Arial" charset="0"/>
                <a:cs typeface="Arial" charset="0"/>
              </a:rPr>
              <a:t>Lipopolysaccharide (LPS) treated </a:t>
            </a:r>
          </a:p>
          <a:p>
            <a:r>
              <a:rPr lang="en-US" sz="2000" dirty="0">
                <a:latin typeface="Arial" charset="0"/>
                <a:ea typeface="Arial" charset="0"/>
                <a:cs typeface="Arial" charset="0"/>
              </a:rPr>
              <a:t>monocytes (2 hour wait)</a:t>
            </a:r>
          </a:p>
        </p:txBody>
      </p:sp>
      <p:cxnSp>
        <p:nvCxnSpPr>
          <p:cNvPr id="14" name="Straight Arrow Connector 13">
            <a:extLst>
              <a:ext uri="{FF2B5EF4-FFF2-40B4-BE49-F238E27FC236}">
                <a16:creationId xmlns:a16="http://schemas.microsoft.com/office/drawing/2014/main" id="{28511887-4B9A-A346-87A9-54EBBD11013F}"/>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id="{B362C1A8-5AC2-0A4B-A8FE-6E9CFB3AABA8}"/>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Tree>
    <p:extLst>
      <p:ext uri="{BB962C8B-B14F-4D97-AF65-F5344CB8AC3E}">
        <p14:creationId xmlns:p14="http://schemas.microsoft.com/office/powerpoint/2010/main" val="23507173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5</a:t>
            </a:fld>
            <a:endParaRPr lang="en-GB"/>
          </a:p>
        </p:txBody>
      </p:sp>
      <p:sp>
        <p:nvSpPr>
          <p:cNvPr id="29" name="Slide Number Placeholder 2">
            <a:extLst>
              <a:ext uri="{FF2B5EF4-FFF2-40B4-BE49-F238E27FC236}">
                <a16:creationId xmlns:a16="http://schemas.microsoft.com/office/drawing/2014/main" id="{758E0E9A-6DE6-4A46-8636-ABDC5B2225B8}"/>
              </a:ext>
            </a:extLst>
          </p:cNvPr>
          <p:cNvSpPr txBox="1">
            <a:spLocks/>
          </p:cNvSpPr>
          <p:nvPr/>
        </p:nvSpPr>
        <p:spPr>
          <a:xfrm>
            <a:off x="7172917" y="5977904"/>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lumMod val="95000"/>
                    <a:lumOff val="5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4327F8E-B75F-1448-B0D2-402B0B5546CA}" type="slidenum">
              <a:rPr lang="en-GB" smtClean="0">
                <a:latin typeface="Arial" charset="0"/>
                <a:ea typeface="Arial" charset="0"/>
                <a:cs typeface="Arial" charset="0"/>
              </a:rPr>
              <a:pPr/>
              <a:t>5</a:t>
            </a:fld>
            <a:endParaRPr lang="en-GB">
              <a:latin typeface="Arial" charset="0"/>
              <a:ea typeface="Arial" charset="0"/>
              <a:cs typeface="Arial" charset="0"/>
            </a:endParaRPr>
          </a:p>
        </p:txBody>
      </p:sp>
      <p:pic>
        <p:nvPicPr>
          <p:cNvPr id="30" name="Picture 29" descr="Screenshot 2017-09-05 13.51.36.png">
            <a:extLst>
              <a:ext uri="{FF2B5EF4-FFF2-40B4-BE49-F238E27FC236}">
                <a16:creationId xmlns:a16="http://schemas.microsoft.com/office/drawing/2014/main" id="{645D02A9-90BE-CF4C-B31A-A174606265B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31" name="Group 30">
            <a:extLst>
              <a:ext uri="{FF2B5EF4-FFF2-40B4-BE49-F238E27FC236}">
                <a16:creationId xmlns:a16="http://schemas.microsoft.com/office/drawing/2014/main" id="{2D119A95-D3BC-C241-9E0C-2B68F8B24D18}"/>
              </a:ext>
            </a:extLst>
          </p:cNvPr>
          <p:cNvGrpSpPr/>
          <p:nvPr/>
        </p:nvGrpSpPr>
        <p:grpSpPr>
          <a:xfrm>
            <a:off x="1024127" y="1024652"/>
            <a:ext cx="521639" cy="2320067"/>
            <a:chOff x="2501373" y="704369"/>
            <a:chExt cx="306041" cy="1370257"/>
          </a:xfrm>
        </p:grpSpPr>
        <p:sp>
          <p:nvSpPr>
            <p:cNvPr id="32" name="TextBox 31">
              <a:extLst>
                <a:ext uri="{FF2B5EF4-FFF2-40B4-BE49-F238E27FC236}">
                  <a16:creationId xmlns:a16="http://schemas.microsoft.com/office/drawing/2014/main" id="{B669BE63-0769-9046-908C-76D9D80A4B79}"/>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33" name="Straight Arrow Connector 32">
              <a:extLst>
                <a:ext uri="{FF2B5EF4-FFF2-40B4-BE49-F238E27FC236}">
                  <a16:creationId xmlns:a16="http://schemas.microsoft.com/office/drawing/2014/main" id="{CB8A0402-CBD3-C94A-A6B7-F36BBD082531}"/>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34" name="TextBox 33">
            <a:extLst>
              <a:ext uri="{FF2B5EF4-FFF2-40B4-BE49-F238E27FC236}">
                <a16:creationId xmlns:a16="http://schemas.microsoft.com/office/drawing/2014/main" id="{F1F9D2A9-4C00-FF4E-904D-6B41D59E6346}"/>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35" name="Picture 34" descr="Screenshot 2017-09-05 13.51.36.png">
            <a:extLst>
              <a:ext uri="{FF2B5EF4-FFF2-40B4-BE49-F238E27FC236}">
                <a16:creationId xmlns:a16="http://schemas.microsoft.com/office/drawing/2014/main" id="{56844668-4271-0247-AEB0-2DBD9757AB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36" name="TextBox 35">
            <a:extLst>
              <a:ext uri="{FF2B5EF4-FFF2-40B4-BE49-F238E27FC236}">
                <a16:creationId xmlns:a16="http://schemas.microsoft.com/office/drawing/2014/main" id="{C61A418D-C65A-374E-8F7E-65D52618284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37" name="TextBox 36">
            <a:extLst>
              <a:ext uri="{FF2B5EF4-FFF2-40B4-BE49-F238E27FC236}">
                <a16:creationId xmlns:a16="http://schemas.microsoft.com/office/drawing/2014/main" id="{71B96998-BF3E-804B-8EFB-D2CBC73EBEA8}"/>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38" name="Picture 37" descr="Screenshot 2017-09-05 13.51.36.png">
            <a:extLst>
              <a:ext uri="{FF2B5EF4-FFF2-40B4-BE49-F238E27FC236}">
                <a16:creationId xmlns:a16="http://schemas.microsoft.com/office/drawing/2014/main" id="{C89E6F0D-653C-F34F-97A6-E793FB1A1ED0}"/>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39" name="Rectangle 38">
            <a:extLst>
              <a:ext uri="{FF2B5EF4-FFF2-40B4-BE49-F238E27FC236}">
                <a16:creationId xmlns:a16="http://schemas.microsoft.com/office/drawing/2014/main" id="{BEFCF4DA-1BCF-DE4B-8985-D1B13560942D}"/>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40" name="Picture 39" descr="Screenshot 2017-09-05 13.51.36.png">
            <a:extLst>
              <a:ext uri="{FF2B5EF4-FFF2-40B4-BE49-F238E27FC236}">
                <a16:creationId xmlns:a16="http://schemas.microsoft.com/office/drawing/2014/main" id="{48CF52B0-618A-7045-A999-63BC9A302E11}"/>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41" name="TextBox 40">
            <a:extLst>
              <a:ext uri="{FF2B5EF4-FFF2-40B4-BE49-F238E27FC236}">
                <a16:creationId xmlns:a16="http://schemas.microsoft.com/office/drawing/2014/main" id="{E63D2F1E-4226-2747-97AB-92A03D830BB8}"/>
              </a:ext>
            </a:extLst>
          </p:cNvPr>
          <p:cNvSpPr txBox="1"/>
          <p:nvPr/>
        </p:nvSpPr>
        <p:spPr>
          <a:xfrm>
            <a:off x="5346707" y="5726662"/>
            <a:ext cx="4417010" cy="707886"/>
          </a:xfrm>
          <a:prstGeom prst="rect">
            <a:avLst/>
          </a:prstGeom>
          <a:noFill/>
        </p:spPr>
        <p:txBody>
          <a:bodyPr wrap="square" rtlCol="0">
            <a:spAutoFit/>
          </a:bodyPr>
          <a:lstStyle/>
          <a:p>
            <a:r>
              <a:rPr lang="en-US" sz="2000" dirty="0">
                <a:latin typeface="Arial" charset="0"/>
                <a:ea typeface="Arial" charset="0"/>
                <a:cs typeface="Arial" charset="0"/>
              </a:rPr>
              <a:t>Lipopolysaccharides (LPS) treated</a:t>
            </a:r>
          </a:p>
          <a:p>
            <a:r>
              <a:rPr lang="en-US" sz="2000" dirty="0">
                <a:latin typeface="Arial" charset="0"/>
                <a:ea typeface="Arial" charset="0"/>
                <a:cs typeface="Arial" charset="0"/>
              </a:rPr>
              <a:t>monocytes (24 hour wait) </a:t>
            </a:r>
          </a:p>
        </p:txBody>
      </p:sp>
      <p:cxnSp>
        <p:nvCxnSpPr>
          <p:cNvPr id="42" name="Straight Arrow Connector 41">
            <a:extLst>
              <a:ext uri="{FF2B5EF4-FFF2-40B4-BE49-F238E27FC236}">
                <a16:creationId xmlns:a16="http://schemas.microsoft.com/office/drawing/2014/main" id="{3AB8C198-A31D-C84D-A033-19D3E6DCCE27}"/>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43" name="Title 1">
            <a:extLst>
              <a:ext uri="{FF2B5EF4-FFF2-40B4-BE49-F238E27FC236}">
                <a16:creationId xmlns:a16="http://schemas.microsoft.com/office/drawing/2014/main" id="{8ECF0863-FB98-D744-AEC1-86B0903E5322}"/>
              </a:ext>
            </a:extLst>
          </p:cNvPr>
          <p:cNvSpPr txBox="1">
            <a:spLocks/>
          </p:cNvSpPr>
          <p:nvPr/>
        </p:nvSpPr>
        <p:spPr>
          <a:xfrm>
            <a:off x="1176527" y="5547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3523856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6</a:t>
            </a:fld>
            <a:endParaRPr lang="en-GB"/>
          </a:p>
        </p:txBody>
      </p:sp>
      <p:sp>
        <p:nvSpPr>
          <p:cNvPr id="6" name="Title 1">
            <a:extLst>
              <a:ext uri="{FF2B5EF4-FFF2-40B4-BE49-F238E27FC236}">
                <a16:creationId xmlns:a16="http://schemas.microsoft.com/office/drawing/2014/main" id="{1DD55606-5752-BE4C-94E3-8153647727CC}"/>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7" name="Rectangle 6">
            <a:extLst>
              <a:ext uri="{FF2B5EF4-FFF2-40B4-BE49-F238E27FC236}">
                <a16:creationId xmlns:a16="http://schemas.microsoft.com/office/drawing/2014/main" id="{DE667E1E-F779-CF4E-8AC2-F2E2F0112AF4}"/>
              </a:ext>
            </a:extLst>
          </p:cNvPr>
          <p:cNvSpPr/>
          <p:nvPr/>
        </p:nvSpPr>
        <p:spPr>
          <a:xfrm>
            <a:off x="6208643" y="1622323"/>
            <a:ext cx="6096000" cy="923330"/>
          </a:xfrm>
          <a:prstGeom prst="rect">
            <a:avLst/>
          </a:prstGeom>
        </p:spPr>
        <p:txBody>
          <a:bodyPr>
            <a:spAutoFit/>
          </a:bodyPr>
          <a:lstStyle/>
          <a:p>
            <a:r>
              <a:rPr lang="en-GB" dirty="0"/>
              <a:t>Fairfax et al. Innate immune activity conditions the effect of regulatory variants upon monocyte </a:t>
            </a:r>
          </a:p>
          <a:p>
            <a:r>
              <a:rPr lang="en-GB" dirty="0"/>
              <a:t>gene expression. Science, 2014.</a:t>
            </a:r>
          </a:p>
        </p:txBody>
      </p:sp>
      <p:pic>
        <p:nvPicPr>
          <p:cNvPr id="8" name="Picture 7" descr="Screenshot 2017-09-05 13.51.36.png">
            <a:extLst>
              <a:ext uri="{FF2B5EF4-FFF2-40B4-BE49-F238E27FC236}">
                <a16:creationId xmlns:a16="http://schemas.microsoft.com/office/drawing/2014/main" id="{FB77AE1C-BC1B-2D4E-A395-45DB26D91FE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F2E8B09A-D9AD-CA40-9527-A134402E11F4}"/>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453AEDB9-D57E-7F4E-BC9F-ABEE23CBBCEE}"/>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17015514-5B94-2940-A334-A4B6A1887C97}"/>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60531DB1-0665-7E4A-8A07-62BC4B8375BC}"/>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13" name="Picture 12" descr="Screenshot 2017-09-05 13.51.36.png">
            <a:extLst>
              <a:ext uri="{FF2B5EF4-FFF2-40B4-BE49-F238E27FC236}">
                <a16:creationId xmlns:a16="http://schemas.microsoft.com/office/drawing/2014/main" id="{A5B80904-0D18-3F42-B5B4-2AB707EDEE10}"/>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4" name="TextBox 13">
            <a:extLst>
              <a:ext uri="{FF2B5EF4-FFF2-40B4-BE49-F238E27FC236}">
                <a16:creationId xmlns:a16="http://schemas.microsoft.com/office/drawing/2014/main" id="{E950C622-98FD-CB41-B19F-47B4B2E98D5C}"/>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5" name="TextBox 14">
            <a:extLst>
              <a:ext uri="{FF2B5EF4-FFF2-40B4-BE49-F238E27FC236}">
                <a16:creationId xmlns:a16="http://schemas.microsoft.com/office/drawing/2014/main" id="{ADFA4B13-09B2-9548-812A-D78331FA9A50}"/>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6" name="Picture 15" descr="Screenshot 2017-09-05 13.51.36.png">
            <a:extLst>
              <a:ext uri="{FF2B5EF4-FFF2-40B4-BE49-F238E27FC236}">
                <a16:creationId xmlns:a16="http://schemas.microsoft.com/office/drawing/2014/main" id="{0A9AFFBF-C823-CD47-BBA7-29E7A98BE447}"/>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7" name="Rectangle 16">
            <a:extLst>
              <a:ext uri="{FF2B5EF4-FFF2-40B4-BE49-F238E27FC236}">
                <a16:creationId xmlns:a16="http://schemas.microsoft.com/office/drawing/2014/main" id="{D4A0FF0A-292D-3945-8901-C534CA707542}"/>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18" name="Picture 17" descr="Screenshot 2017-09-05 13.51.36.png">
            <a:extLst>
              <a:ext uri="{FF2B5EF4-FFF2-40B4-BE49-F238E27FC236}">
                <a16:creationId xmlns:a16="http://schemas.microsoft.com/office/drawing/2014/main" id="{459CA10D-1BC1-FB47-AAAE-12E48834C9F3}"/>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19" name="TextBox 18">
            <a:extLst>
              <a:ext uri="{FF2B5EF4-FFF2-40B4-BE49-F238E27FC236}">
                <a16:creationId xmlns:a16="http://schemas.microsoft.com/office/drawing/2014/main" id="{5C93CC4C-393E-AB43-8563-CEA115FD8F06}"/>
              </a:ext>
            </a:extLst>
          </p:cNvPr>
          <p:cNvSpPr txBox="1"/>
          <p:nvPr/>
        </p:nvSpPr>
        <p:spPr>
          <a:xfrm>
            <a:off x="5346707" y="5726662"/>
            <a:ext cx="1636378" cy="400110"/>
          </a:xfrm>
          <a:prstGeom prst="rect">
            <a:avLst/>
          </a:prstGeom>
          <a:noFill/>
        </p:spPr>
        <p:txBody>
          <a:bodyPr wrap="square" rtlCol="0">
            <a:spAutoFit/>
          </a:bodyPr>
          <a:lstStyle/>
          <a:p>
            <a:r>
              <a:rPr lang="en-US" sz="2000" dirty="0">
                <a:latin typeface="Arial" charset="0"/>
                <a:ea typeface="Arial" charset="0"/>
                <a:cs typeface="Arial" charset="0"/>
              </a:rPr>
              <a:t>LPS 24h</a:t>
            </a:r>
          </a:p>
        </p:txBody>
      </p:sp>
      <p:cxnSp>
        <p:nvCxnSpPr>
          <p:cNvPr id="20" name="Straight Arrow Connector 19">
            <a:extLst>
              <a:ext uri="{FF2B5EF4-FFF2-40B4-BE49-F238E27FC236}">
                <a16:creationId xmlns:a16="http://schemas.microsoft.com/office/drawing/2014/main" id="{A4831569-31D9-4C49-B233-F3457DA2180A}"/>
              </a:ext>
            </a:extLst>
          </p:cNvPr>
          <p:cNvCxnSpPr/>
          <p:nvPr/>
        </p:nvCxnSpPr>
        <p:spPr>
          <a:xfrm>
            <a:off x="1545766" y="3564217"/>
            <a:ext cx="3686056" cy="2562555"/>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1348D882-3B39-F945-9F5A-5172CDA4B9D9}"/>
              </a:ext>
            </a:extLst>
          </p:cNvPr>
          <p:cNvSpPr txBox="1"/>
          <p:nvPr/>
        </p:nvSpPr>
        <p:spPr>
          <a:xfrm rot="2249106">
            <a:off x="1698634" y="4752848"/>
            <a:ext cx="2111933" cy="369332"/>
          </a:xfrm>
          <a:prstGeom prst="rect">
            <a:avLst/>
          </a:prstGeom>
          <a:noFill/>
        </p:spPr>
        <p:txBody>
          <a:bodyPr wrap="square" rtlCol="0">
            <a:spAutoFit/>
          </a:bodyPr>
          <a:lstStyle/>
          <a:p>
            <a:r>
              <a:rPr lang="en-US" dirty="0">
                <a:latin typeface="Arial" charset="0"/>
                <a:ea typeface="Arial" charset="0"/>
                <a:cs typeface="Arial" charset="0"/>
              </a:rPr>
              <a:t>Treatment</a:t>
            </a:r>
          </a:p>
        </p:txBody>
      </p:sp>
      <p:cxnSp>
        <p:nvCxnSpPr>
          <p:cNvPr id="22" name="Straight Arrow Connector 21">
            <a:extLst>
              <a:ext uri="{FF2B5EF4-FFF2-40B4-BE49-F238E27FC236}">
                <a16:creationId xmlns:a16="http://schemas.microsoft.com/office/drawing/2014/main" id="{6DB86264-6B81-3242-B37F-D9647D6B8A93}"/>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21096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5CB488-578C-7146-AD90-6623040D85B8}"/>
              </a:ext>
            </a:extLst>
          </p:cNvPr>
          <p:cNvPicPr>
            <a:picLocks noChangeAspect="1"/>
          </p:cNvPicPr>
          <p:nvPr/>
        </p:nvPicPr>
        <p:blipFill>
          <a:blip r:embed="rId3"/>
          <a:stretch>
            <a:fillRect/>
          </a:stretch>
        </p:blipFill>
        <p:spPr>
          <a:xfrm>
            <a:off x="2353161" y="764354"/>
            <a:ext cx="8971005" cy="5980670"/>
          </a:xfrm>
          <a:prstGeom prst="rect">
            <a:avLst/>
          </a:prstGeom>
        </p:spPr>
      </p:pic>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7</a:t>
            </a:fld>
            <a:endParaRPr lang="en-GB"/>
          </a:p>
        </p:txBody>
      </p:sp>
    </p:spTree>
    <p:extLst>
      <p:ext uri="{BB962C8B-B14F-4D97-AF65-F5344CB8AC3E}">
        <p14:creationId xmlns:p14="http://schemas.microsoft.com/office/powerpoint/2010/main" val="6294202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8</a:t>
            </a:fld>
            <a:endParaRPr lang="en-GB"/>
          </a:p>
        </p:txBody>
      </p:sp>
    </p:spTree>
    <p:extLst>
      <p:ext uri="{BB962C8B-B14F-4D97-AF65-F5344CB8AC3E}">
        <p14:creationId xmlns:p14="http://schemas.microsoft.com/office/powerpoint/2010/main" val="1673618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9</a:t>
            </a:fld>
            <a:endParaRPr lang="en-GB"/>
          </a:p>
        </p:txBody>
      </p:sp>
      <p:pic>
        <p:nvPicPr>
          <p:cNvPr id="9" name="Picture 2" descr="PCA exemplary data">
            <a:extLst>
              <a:ext uri="{FF2B5EF4-FFF2-40B4-BE49-F238E27FC236}">
                <a16:creationId xmlns:a16="http://schemas.microsoft.com/office/drawing/2014/main" id="{B55D4E31-9FBE-F54F-A7B5-CD08AEFFD4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0708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{D0AE08C8-1D48-C645-BE0D-66D1429EDD3C}tf10001061</Template>
  <TotalTime>673</TotalTime>
  <Words>606</Words>
  <Application>Microsoft Macintosh PowerPoint</Application>
  <PresentationFormat>Widescreen</PresentationFormat>
  <Paragraphs>99</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Calibri</vt:lpstr>
      <vt:lpstr>Courier New</vt:lpstr>
      <vt:lpstr>Menlo</vt:lpstr>
      <vt:lpstr>Tw Cen MT</vt:lpstr>
      <vt:lpstr>Tw Cen MT Condensed</vt:lpstr>
      <vt:lpstr>Wingdings</vt:lpstr>
      <vt:lpstr>Wingdings 3</vt:lpstr>
      <vt:lpstr>Integral</vt:lpstr>
      <vt:lpstr>Biostatistics   DAY 4: Big Data &amp; Dimension Reduction  </vt:lpstr>
      <vt:lpstr>WHOLE GENOME gene expression</vt:lpstr>
      <vt:lpstr>PowerPoint Presentation</vt:lpstr>
      <vt:lpstr>WHOLE GENOME gene expression</vt:lpstr>
      <vt:lpstr>PowerPoint Presentation</vt:lpstr>
      <vt:lpstr>WHOLE GENOME gene expression</vt:lpstr>
      <vt:lpstr>whole genome GENE expression</vt:lpstr>
      <vt:lpstr>PowerPoint Presentation</vt:lpstr>
      <vt:lpstr>PCA: defining components</vt:lpstr>
      <vt:lpstr>PCA: defining components</vt:lpstr>
      <vt:lpstr>PCA on highly correlated data</vt:lpstr>
      <vt:lpstr>PCA on uncorrelated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Impact of neanderthal introgressed sequence on Innate IMMUNE RESPONSE</dc:title>
  <dc:creator>Shiyao Ke</dc:creator>
  <cp:lastModifiedBy>Justin Whalley</cp:lastModifiedBy>
  <cp:revision>40</cp:revision>
  <dcterms:created xsi:type="dcterms:W3CDTF">2020-07-14T05:22:31Z</dcterms:created>
  <dcterms:modified xsi:type="dcterms:W3CDTF">2024-08-28T14:44:50Z</dcterms:modified>
</cp:coreProperties>
</file>

<file path=docProps/thumbnail.jpeg>
</file>